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sldIdLst>
    <p:sldId id="269" r:id="rId2"/>
    <p:sldId id="270" r:id="rId3"/>
    <p:sldId id="288" r:id="rId4"/>
    <p:sldId id="256" r:id="rId5"/>
    <p:sldId id="299" r:id="rId6"/>
    <p:sldId id="297" r:id="rId7"/>
    <p:sldId id="287" r:id="rId8"/>
    <p:sldId id="293" r:id="rId9"/>
    <p:sldId id="284" r:id="rId10"/>
    <p:sldId id="285" r:id="rId11"/>
    <p:sldId id="286" r:id="rId12"/>
    <p:sldId id="300" r:id="rId13"/>
    <p:sldId id="267" r:id="rId14"/>
    <p:sldId id="29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434" autoAdjust="0"/>
  </p:normalViewPr>
  <p:slideViewPr>
    <p:cSldViewPr snapToGrid="0">
      <p:cViewPr varScale="1">
        <p:scale>
          <a:sx n="62" d="100"/>
          <a:sy n="62" d="100"/>
        </p:scale>
        <p:origin x="82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56AF8-9F9A-4BBB-9A15-F16867DE4E9A}" type="datetimeFigureOut">
              <a:rPr lang="en-US" smtClean="0"/>
              <a:t>4/30/2022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6DD3B4-A150-4709-A2CA-D7F5AA815595}" type="slidenum">
              <a:rPr lang="en-US" smtClean="0"/>
              <a:t>‹#›</a:t>
            </a:fld>
            <a:endParaRPr lang="en-US"/>
          </a:p>
        </p:txBody>
      </p:sp>
    </p:spTree>
    <p:extLst>
      <p:ext uri="{BB962C8B-B14F-4D97-AF65-F5344CB8AC3E}">
        <p14:creationId xmlns:p14="http://schemas.microsoft.com/office/powerpoint/2010/main" val="4281534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6DD3B4-A150-4709-A2CA-D7F5AA815595}" type="slidenum">
              <a:rPr lang="en-US" smtClean="0"/>
              <a:t>14</a:t>
            </a:fld>
            <a:endParaRPr lang="en-US"/>
          </a:p>
        </p:txBody>
      </p:sp>
    </p:spTree>
    <p:extLst>
      <p:ext uri="{BB962C8B-B14F-4D97-AF65-F5344CB8AC3E}">
        <p14:creationId xmlns:p14="http://schemas.microsoft.com/office/powerpoint/2010/main" val="18058890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4/30/2022</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3A1CC3-2375-41D4-9E03-427CAF2A4C1A}" type="datetimeFigureOut">
              <a:rPr lang="en-US" dirty="0"/>
              <a:t>4/30/2022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FF16868-8199-4C2C-A5B1-63AEE139F88E}" type="datetimeFigureOut">
              <a:rPr lang="en-US" dirty="0"/>
              <a:t>4/30/2022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AD9FF7F-6988-44CC-821B-644E70CD2F73}" type="datetimeFigureOut">
              <a:rPr lang="en-US" dirty="0"/>
              <a:t>4/30/2022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12C299-16B2-4475-990D-751901EACC14}" type="datetimeFigureOut">
              <a:rPr lang="en-US" dirty="0"/>
              <a:t>4/30/2022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4/30/2022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4/30/2022</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4/30/2022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4/30/2022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4/30/2022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E6425-0181-43F2-84FC-787E803FD2F8}" type="datetimeFigureOut">
              <a:rPr lang="en-US" dirty="0"/>
              <a:t>4/30/2022</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4/30/2022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4/30/2022</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4/30/2022</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4/30/2022</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dirty="0"/>
              <a:t>4/30/2022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dirty="0"/>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dirty="0"/>
              <a:t>4/30/2022</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4/30/2022</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637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84" y="814226"/>
            <a:ext cx="3865134" cy="2956389"/>
          </a:xfrm>
        </p:spPr>
        <p:txBody>
          <a:bodyPr>
            <a:normAutofit fontScale="90000"/>
          </a:bodyPr>
          <a:lstStyle/>
          <a:p>
            <a:r>
              <a:rPr lang="en-US" dirty="0"/>
              <a:t>REGION 6</a:t>
            </a:r>
            <a:br>
              <a:rPr lang="en-US" dirty="0"/>
            </a:br>
            <a:br>
              <a:rPr lang="en-US" dirty="0"/>
            </a:br>
            <a:r>
              <a:rPr lang="en-US" dirty="0"/>
              <a:t>Brody</a:t>
            </a:r>
            <a:br>
              <a:rPr lang="en-US" dirty="0"/>
            </a:br>
            <a:br>
              <a:rPr lang="en-US" dirty="0"/>
            </a:br>
            <a:r>
              <a:rPr lang="en-US" sz="3100" dirty="0">
                <a:solidFill>
                  <a:srgbClr val="FFFF00"/>
                </a:solidFill>
              </a:rPr>
              <a:t>Inducted into IHOF on June 12, 2021</a:t>
            </a:r>
            <a:endParaRPr lang="en-US" sz="3100" dirty="0"/>
          </a:p>
        </p:txBody>
      </p:sp>
      <p:sp>
        <p:nvSpPr>
          <p:cNvPr id="4" name="Text Placeholder 3"/>
          <p:cNvSpPr>
            <a:spLocks noGrp="1"/>
          </p:cNvSpPr>
          <p:nvPr>
            <p:ph type="body" sz="half" idx="2"/>
          </p:nvPr>
        </p:nvSpPr>
        <p:spPr>
          <a:xfrm>
            <a:off x="655507" y="4899546"/>
            <a:ext cx="3859212" cy="1144228"/>
          </a:xfrm>
        </p:spPr>
        <p:txBody>
          <a:bodyPr>
            <a:normAutofit/>
          </a:bodyPr>
          <a:lstStyle/>
          <a:p>
            <a:r>
              <a:rPr lang="en-US" sz="2400" dirty="0"/>
              <a:t>Owner/Handler</a:t>
            </a:r>
          </a:p>
          <a:p>
            <a:r>
              <a:rPr lang="en-US" sz="2400" dirty="0"/>
              <a:t>Jean &amp; Barry Wilson</a:t>
            </a:r>
          </a:p>
        </p:txBody>
      </p:sp>
      <p:pic>
        <p:nvPicPr>
          <p:cNvPr id="5" name="Picture 4">
            <a:extLst>
              <a:ext uri="{FF2B5EF4-FFF2-40B4-BE49-F238E27FC236}">
                <a16:creationId xmlns:a16="http://schemas.microsoft.com/office/drawing/2014/main" id="{9774E06D-4B18-4060-B577-B129A1B37EF3}"/>
              </a:ext>
            </a:extLst>
          </p:cNvPr>
          <p:cNvPicPr>
            <a:picLocks noChangeAspect="1"/>
          </p:cNvPicPr>
          <p:nvPr/>
        </p:nvPicPr>
        <p:blipFill>
          <a:blip r:embed="rId2"/>
          <a:stretch>
            <a:fillRect/>
          </a:stretch>
        </p:blipFill>
        <p:spPr>
          <a:xfrm>
            <a:off x="6485096" y="1502810"/>
            <a:ext cx="4838700" cy="4838700"/>
          </a:xfrm>
          <a:prstGeom prst="rect">
            <a:avLst/>
          </a:prstGeom>
        </p:spPr>
      </p:pic>
    </p:spTree>
    <p:extLst>
      <p:ext uri="{BB962C8B-B14F-4D97-AF65-F5344CB8AC3E}">
        <p14:creationId xmlns:p14="http://schemas.microsoft.com/office/powerpoint/2010/main" val="236819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8340" y="633778"/>
            <a:ext cx="3865134" cy="3321773"/>
          </a:xfrm>
        </p:spPr>
        <p:txBody>
          <a:bodyPr>
            <a:normAutofit fontScale="90000"/>
          </a:bodyPr>
          <a:lstStyle/>
          <a:p>
            <a:r>
              <a:rPr lang="en-US" dirty="0"/>
              <a:t>REGION 9</a:t>
            </a:r>
            <a:br>
              <a:rPr lang="en-US" dirty="0"/>
            </a:br>
            <a:br>
              <a:rPr lang="en-US" dirty="0"/>
            </a:br>
            <a:r>
              <a:rPr lang="en-US" dirty="0"/>
              <a:t>Princess Bekah</a:t>
            </a:r>
            <a:br>
              <a:rPr lang="en-US" dirty="0"/>
            </a:br>
            <a:br>
              <a:rPr lang="en-US" dirty="0"/>
            </a:br>
            <a:r>
              <a:rPr lang="en-US" sz="3100" dirty="0">
                <a:solidFill>
                  <a:srgbClr val="FFFF00"/>
                </a:solidFill>
              </a:rPr>
              <a:t>Inducted into IHOF on June 12, 2021</a:t>
            </a:r>
            <a:br>
              <a:rPr lang="en-US" sz="3100" dirty="0"/>
            </a:br>
            <a:endParaRPr lang="en-US" sz="3100" dirty="0"/>
          </a:p>
        </p:txBody>
      </p:sp>
      <p:sp>
        <p:nvSpPr>
          <p:cNvPr id="4" name="Text Placeholder 3"/>
          <p:cNvSpPr>
            <a:spLocks noGrp="1"/>
          </p:cNvSpPr>
          <p:nvPr>
            <p:ph type="body" sz="half" idx="2"/>
          </p:nvPr>
        </p:nvSpPr>
        <p:spPr>
          <a:xfrm>
            <a:off x="748340" y="4714647"/>
            <a:ext cx="4231050" cy="1371600"/>
          </a:xfrm>
        </p:spPr>
        <p:txBody>
          <a:bodyPr>
            <a:normAutofit/>
          </a:bodyPr>
          <a:lstStyle/>
          <a:p>
            <a:r>
              <a:rPr lang="en-US" sz="2400" dirty="0"/>
              <a:t>Owner/Handler</a:t>
            </a:r>
          </a:p>
          <a:p>
            <a:r>
              <a:rPr lang="en-US" sz="2400" dirty="0"/>
              <a:t>Terry &amp; Robbie Reed</a:t>
            </a:r>
          </a:p>
        </p:txBody>
      </p:sp>
      <p:pic>
        <p:nvPicPr>
          <p:cNvPr id="3" name="Picture 2">
            <a:extLst>
              <a:ext uri="{FF2B5EF4-FFF2-40B4-BE49-F238E27FC236}">
                <a16:creationId xmlns:a16="http://schemas.microsoft.com/office/drawing/2014/main" id="{BA677345-9FD7-4FC0-9BE0-6816A2F16EA7}"/>
              </a:ext>
            </a:extLst>
          </p:cNvPr>
          <p:cNvPicPr>
            <a:picLocks noChangeAspect="1"/>
          </p:cNvPicPr>
          <p:nvPr/>
        </p:nvPicPr>
        <p:blipFill>
          <a:blip r:embed="rId2"/>
          <a:stretch>
            <a:fillRect/>
          </a:stretch>
        </p:blipFill>
        <p:spPr>
          <a:xfrm>
            <a:off x="7315200" y="453069"/>
            <a:ext cx="3607464" cy="5951861"/>
          </a:xfrm>
          <a:prstGeom prst="rect">
            <a:avLst/>
          </a:prstGeom>
        </p:spPr>
      </p:pic>
    </p:spTree>
    <p:extLst>
      <p:ext uri="{BB962C8B-B14F-4D97-AF65-F5344CB8AC3E}">
        <p14:creationId xmlns:p14="http://schemas.microsoft.com/office/powerpoint/2010/main" val="139913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038" y="798165"/>
            <a:ext cx="3865134" cy="3321773"/>
          </a:xfrm>
        </p:spPr>
        <p:txBody>
          <a:bodyPr>
            <a:normAutofit fontScale="90000"/>
          </a:bodyPr>
          <a:lstStyle/>
          <a:p>
            <a:r>
              <a:rPr lang="en-US" dirty="0"/>
              <a:t>REGION 9</a:t>
            </a:r>
            <a:br>
              <a:rPr lang="en-US" dirty="0"/>
            </a:br>
            <a:br>
              <a:rPr lang="en-US" dirty="0"/>
            </a:br>
            <a:r>
              <a:rPr lang="en-US" dirty="0"/>
              <a:t>Caesar</a:t>
            </a:r>
            <a:br>
              <a:rPr lang="en-US" dirty="0"/>
            </a:br>
            <a:br>
              <a:rPr lang="en-US" dirty="0"/>
            </a:br>
            <a:r>
              <a:rPr lang="en-US" sz="2200" dirty="0"/>
              <a:t>Applicant for IHOF and will be voted on during the board meeting June 2022</a:t>
            </a:r>
            <a:br>
              <a:rPr lang="en-US" sz="3100" dirty="0"/>
            </a:br>
            <a:endParaRPr lang="en-US" sz="3100" dirty="0"/>
          </a:p>
        </p:txBody>
      </p:sp>
      <p:sp>
        <p:nvSpPr>
          <p:cNvPr id="4" name="Text Placeholder 3"/>
          <p:cNvSpPr>
            <a:spLocks noGrp="1"/>
          </p:cNvSpPr>
          <p:nvPr>
            <p:ph type="body" sz="half" idx="2"/>
          </p:nvPr>
        </p:nvSpPr>
        <p:spPr>
          <a:xfrm>
            <a:off x="755038" y="4981775"/>
            <a:ext cx="4231050" cy="1162170"/>
          </a:xfrm>
        </p:spPr>
        <p:txBody>
          <a:bodyPr>
            <a:normAutofit/>
          </a:bodyPr>
          <a:lstStyle/>
          <a:p>
            <a:r>
              <a:rPr lang="en-US" sz="2400" dirty="0"/>
              <a:t>Owner/Handler</a:t>
            </a:r>
          </a:p>
          <a:p>
            <a:r>
              <a:rPr lang="en-US" sz="2400" dirty="0"/>
              <a:t>Richard Felice</a:t>
            </a:r>
          </a:p>
        </p:txBody>
      </p:sp>
      <p:pic>
        <p:nvPicPr>
          <p:cNvPr id="5" name="Picture 4">
            <a:extLst>
              <a:ext uri="{FF2B5EF4-FFF2-40B4-BE49-F238E27FC236}">
                <a16:creationId xmlns:a16="http://schemas.microsoft.com/office/drawing/2014/main" id="{0434E807-A474-4B6F-9449-2EF49A59831E}"/>
              </a:ext>
            </a:extLst>
          </p:cNvPr>
          <p:cNvPicPr>
            <a:picLocks noChangeAspect="1"/>
          </p:cNvPicPr>
          <p:nvPr/>
        </p:nvPicPr>
        <p:blipFill rotWithShape="1">
          <a:blip r:embed="rId2"/>
          <a:srcRect t="18207" b="14742"/>
          <a:stretch/>
        </p:blipFill>
        <p:spPr>
          <a:xfrm>
            <a:off x="6554163" y="449790"/>
            <a:ext cx="4620534" cy="5807171"/>
          </a:xfrm>
          <a:prstGeom prst="rect">
            <a:avLst/>
          </a:prstGeom>
        </p:spPr>
      </p:pic>
    </p:spTree>
    <p:extLst>
      <p:ext uri="{BB962C8B-B14F-4D97-AF65-F5344CB8AC3E}">
        <p14:creationId xmlns:p14="http://schemas.microsoft.com/office/powerpoint/2010/main" val="4288618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05080" y="1581119"/>
            <a:ext cx="8825658" cy="2677648"/>
          </a:xfrm>
        </p:spPr>
        <p:txBody>
          <a:bodyPr/>
          <a:lstStyle/>
          <a:p>
            <a:r>
              <a:rPr lang="en-US" sz="3600" dirty="0"/>
              <a:t>The IWPA International and National Hall of Fame inductee applicants will be discussed during the upcoming Board Meeting in June and their Inductions will be announced in the August 2022 Pulling Power Newsletter.</a:t>
            </a:r>
          </a:p>
        </p:txBody>
      </p:sp>
      <p:sp>
        <p:nvSpPr>
          <p:cNvPr id="3" name="Subtitle 2"/>
          <p:cNvSpPr>
            <a:spLocks noGrp="1"/>
          </p:cNvSpPr>
          <p:nvPr>
            <p:ph type="subTitle" idx="1"/>
          </p:nvPr>
        </p:nvSpPr>
        <p:spPr>
          <a:xfrm>
            <a:off x="1154955" y="4777379"/>
            <a:ext cx="8825658" cy="1288569"/>
          </a:xfrm>
        </p:spPr>
        <p:txBody>
          <a:bodyPr>
            <a:noAutofit/>
          </a:bodyPr>
          <a:lstStyle/>
          <a:p>
            <a:pPr algn="ctr"/>
            <a:r>
              <a:rPr lang="en-US" sz="3200" dirty="0"/>
              <a:t>Congratulations to all Regional and International Hall of Fame recipients!</a:t>
            </a:r>
          </a:p>
        </p:txBody>
      </p:sp>
    </p:spTree>
    <p:extLst>
      <p:ext uri="{BB962C8B-B14F-4D97-AF65-F5344CB8AC3E}">
        <p14:creationId xmlns:p14="http://schemas.microsoft.com/office/powerpoint/2010/main" val="1752868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9272" y="3155211"/>
            <a:ext cx="8825658" cy="2677648"/>
          </a:xfrm>
        </p:spPr>
        <p:txBody>
          <a:bodyPr/>
          <a:lstStyle/>
          <a:p>
            <a:r>
              <a:rPr lang="en-US" sz="3600" dirty="0"/>
              <a:t>To date, since the beginning of the HOF program in the 2012-2013 season there are a total of 40 Regional HOF recipients, 5 National HOF Inductees  as well as 17 International HOF Inductees with 1 pending applicant.  For a total of 62 combined awarded HOF recipients and 1 pending HOF induction.</a:t>
            </a:r>
          </a:p>
        </p:txBody>
      </p:sp>
    </p:spTree>
    <p:extLst>
      <p:ext uri="{BB962C8B-B14F-4D97-AF65-F5344CB8AC3E}">
        <p14:creationId xmlns:p14="http://schemas.microsoft.com/office/powerpoint/2010/main" val="265870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IWPA 2021 - 2022 </a:t>
            </a:r>
            <a:r>
              <a:rPr lang="en-US" sz="4000" dirty="0"/>
              <a:t>Championships</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958496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rot="16200000">
            <a:off x="2098446" y="-1377998"/>
            <a:ext cx="6689638" cy="9644334"/>
          </a:xfrm>
          <a:prstGeom prst="rect">
            <a:avLst/>
          </a:prstGeom>
        </p:spPr>
      </p:pic>
    </p:spTree>
    <p:extLst>
      <p:ext uri="{BB962C8B-B14F-4D97-AF65-F5344CB8AC3E}">
        <p14:creationId xmlns:p14="http://schemas.microsoft.com/office/powerpoint/2010/main" val="14051203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6600" dirty="0"/>
              <a:t>IWPA</a:t>
            </a:r>
            <a:br>
              <a:rPr lang="en-US" sz="6600" dirty="0"/>
            </a:br>
            <a:r>
              <a:rPr lang="en-US" sz="6600" dirty="0"/>
              <a:t>Regional Hall of Fame</a:t>
            </a:r>
          </a:p>
        </p:txBody>
      </p:sp>
    </p:spTree>
    <p:extLst>
      <p:ext uri="{BB962C8B-B14F-4D97-AF65-F5344CB8AC3E}">
        <p14:creationId xmlns:p14="http://schemas.microsoft.com/office/powerpoint/2010/main" val="308626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34" y="847213"/>
            <a:ext cx="3865134" cy="3315984"/>
          </a:xfrm>
        </p:spPr>
        <p:txBody>
          <a:bodyPr>
            <a:normAutofit fontScale="90000"/>
          </a:bodyPr>
          <a:lstStyle/>
          <a:p>
            <a:r>
              <a:rPr lang="en-US" dirty="0"/>
              <a:t>REGION 9</a:t>
            </a:r>
            <a:br>
              <a:rPr lang="en-US" dirty="0"/>
            </a:br>
            <a:br>
              <a:rPr lang="en-US" dirty="0"/>
            </a:br>
            <a:r>
              <a:rPr lang="en-US" dirty="0"/>
              <a:t>Daffodil</a:t>
            </a:r>
            <a:br>
              <a:rPr lang="en-US" dirty="0"/>
            </a:br>
            <a:br>
              <a:rPr lang="en-US" dirty="0"/>
            </a:br>
            <a:r>
              <a:rPr lang="en-US" sz="3100" dirty="0">
                <a:solidFill>
                  <a:srgbClr val="FFFF00"/>
                </a:solidFill>
              </a:rPr>
              <a:t>Inducted into IHOF on June 1, 2019</a:t>
            </a:r>
            <a:br>
              <a:rPr lang="en-US" sz="2200" dirty="0"/>
            </a:br>
            <a:endParaRPr lang="en-US" sz="2200" dirty="0"/>
          </a:p>
        </p:txBody>
      </p:sp>
      <p:sp>
        <p:nvSpPr>
          <p:cNvPr id="4" name="Text Placeholder 3"/>
          <p:cNvSpPr>
            <a:spLocks noGrp="1"/>
          </p:cNvSpPr>
          <p:nvPr>
            <p:ph type="body" sz="half" idx="2"/>
          </p:nvPr>
        </p:nvSpPr>
        <p:spPr>
          <a:xfrm>
            <a:off x="830534" y="4955170"/>
            <a:ext cx="4312316" cy="1158358"/>
          </a:xfrm>
        </p:spPr>
        <p:txBody>
          <a:bodyPr>
            <a:normAutofit/>
          </a:bodyPr>
          <a:lstStyle/>
          <a:p>
            <a:r>
              <a:rPr lang="en-US" sz="2400" dirty="0"/>
              <a:t>Owner/Handler</a:t>
            </a:r>
          </a:p>
          <a:p>
            <a:r>
              <a:rPr lang="en-US" sz="2400" dirty="0"/>
              <a:t>Rodney and Cheryl Martin</a:t>
            </a:r>
          </a:p>
        </p:txBody>
      </p:sp>
      <p:pic>
        <p:nvPicPr>
          <p:cNvPr id="3" name="Picture 2"/>
          <p:cNvPicPr>
            <a:picLocks noChangeAspect="1"/>
          </p:cNvPicPr>
          <p:nvPr/>
        </p:nvPicPr>
        <p:blipFill>
          <a:blip r:embed="rId2"/>
          <a:stretch>
            <a:fillRect/>
          </a:stretch>
        </p:blipFill>
        <p:spPr>
          <a:xfrm>
            <a:off x="6121955" y="2505205"/>
            <a:ext cx="5503716" cy="3685237"/>
          </a:xfrm>
          <a:prstGeom prst="rect">
            <a:avLst/>
          </a:prstGeom>
        </p:spPr>
      </p:pic>
    </p:spTree>
    <p:extLst>
      <p:ext uri="{BB962C8B-B14F-4D97-AF65-F5344CB8AC3E}">
        <p14:creationId xmlns:p14="http://schemas.microsoft.com/office/powerpoint/2010/main" val="332197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4537" y="570285"/>
            <a:ext cx="3865134" cy="3744860"/>
          </a:xfrm>
        </p:spPr>
        <p:txBody>
          <a:bodyPr>
            <a:normAutofit fontScale="90000"/>
          </a:bodyPr>
          <a:lstStyle/>
          <a:p>
            <a:r>
              <a:rPr lang="en-US" dirty="0"/>
              <a:t>REGION 9</a:t>
            </a:r>
            <a:br>
              <a:rPr lang="en-US" dirty="0"/>
            </a:br>
            <a:br>
              <a:rPr lang="en-US" dirty="0"/>
            </a:br>
            <a:r>
              <a:rPr lang="en-US" dirty="0"/>
              <a:t>Royal’s Conqueror “Prince Mufasa”</a:t>
            </a:r>
            <a:br>
              <a:rPr lang="en-US" dirty="0"/>
            </a:br>
            <a:br>
              <a:rPr lang="en-US" dirty="0"/>
            </a:br>
            <a:r>
              <a:rPr lang="en-US" sz="3100" dirty="0">
                <a:solidFill>
                  <a:srgbClr val="FFFF00"/>
                </a:solidFill>
              </a:rPr>
              <a:t>Inducted into IHOF on June 1, 2019</a:t>
            </a:r>
            <a:br>
              <a:rPr lang="en-US" sz="2200" dirty="0"/>
            </a:br>
            <a:endParaRPr lang="en-US" sz="2200" dirty="0"/>
          </a:p>
        </p:txBody>
      </p:sp>
      <p:sp>
        <p:nvSpPr>
          <p:cNvPr id="4" name="Text Placeholder 3"/>
          <p:cNvSpPr>
            <a:spLocks noGrp="1"/>
          </p:cNvSpPr>
          <p:nvPr>
            <p:ph type="body" sz="half" idx="2"/>
          </p:nvPr>
        </p:nvSpPr>
        <p:spPr>
          <a:xfrm>
            <a:off x="769812" y="5087818"/>
            <a:ext cx="4043347" cy="688932"/>
          </a:xfrm>
        </p:spPr>
        <p:txBody>
          <a:bodyPr>
            <a:noAutofit/>
          </a:bodyPr>
          <a:lstStyle/>
          <a:p>
            <a:r>
              <a:rPr lang="en-US" sz="2400" dirty="0"/>
              <a:t>Owned/Handled by Robbie and Terry Reed</a:t>
            </a:r>
          </a:p>
        </p:txBody>
      </p:sp>
      <p:pic>
        <p:nvPicPr>
          <p:cNvPr id="5" name="Picture 4"/>
          <p:cNvPicPr>
            <a:picLocks noChangeAspect="1"/>
          </p:cNvPicPr>
          <p:nvPr/>
        </p:nvPicPr>
        <p:blipFill rotWithShape="1">
          <a:blip r:embed="rId2"/>
          <a:srcRect l="9247" t="15167"/>
          <a:stretch/>
        </p:blipFill>
        <p:spPr>
          <a:xfrm>
            <a:off x="6000106" y="2972046"/>
            <a:ext cx="6099983" cy="3339937"/>
          </a:xfrm>
          <a:prstGeom prst="rect">
            <a:avLst/>
          </a:prstGeom>
        </p:spPr>
      </p:pic>
    </p:spTree>
    <p:extLst>
      <p:ext uri="{BB962C8B-B14F-4D97-AF65-F5344CB8AC3E}">
        <p14:creationId xmlns:p14="http://schemas.microsoft.com/office/powerpoint/2010/main" val="2945647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0535" y="683625"/>
            <a:ext cx="3865134" cy="3555932"/>
          </a:xfrm>
        </p:spPr>
        <p:txBody>
          <a:bodyPr>
            <a:normAutofit/>
          </a:bodyPr>
          <a:lstStyle/>
          <a:p>
            <a:r>
              <a:rPr lang="en-US" sz="3200" dirty="0"/>
              <a:t>REGION 3</a:t>
            </a:r>
            <a:br>
              <a:rPr lang="en-US" sz="3200" dirty="0"/>
            </a:br>
            <a:br>
              <a:rPr lang="en-US" sz="3200" dirty="0"/>
            </a:br>
            <a:r>
              <a:rPr lang="en-US" sz="3200" dirty="0"/>
              <a:t>Jynx</a:t>
            </a:r>
            <a:br>
              <a:rPr lang="en-US" dirty="0"/>
            </a:br>
            <a:br>
              <a:rPr lang="en-US" dirty="0"/>
            </a:br>
            <a:r>
              <a:rPr lang="en-US" sz="2800" dirty="0">
                <a:solidFill>
                  <a:srgbClr val="FFFF00"/>
                </a:solidFill>
              </a:rPr>
              <a:t>Inducted into IHOF on June13, 2020.</a:t>
            </a:r>
            <a:br>
              <a:rPr lang="en-US" sz="3100" dirty="0">
                <a:solidFill>
                  <a:srgbClr val="FFFF00"/>
                </a:solidFill>
              </a:rPr>
            </a:br>
            <a:endParaRPr lang="en-US" sz="3100" dirty="0">
              <a:solidFill>
                <a:srgbClr val="FFFF00"/>
              </a:solidFill>
            </a:endParaRPr>
          </a:p>
        </p:txBody>
      </p:sp>
      <p:sp>
        <p:nvSpPr>
          <p:cNvPr id="4" name="Text Placeholder 3"/>
          <p:cNvSpPr>
            <a:spLocks noGrp="1"/>
          </p:cNvSpPr>
          <p:nvPr>
            <p:ph type="body" sz="half" idx="2"/>
          </p:nvPr>
        </p:nvSpPr>
        <p:spPr>
          <a:xfrm>
            <a:off x="830535" y="5053827"/>
            <a:ext cx="3859212" cy="1120548"/>
          </a:xfrm>
        </p:spPr>
        <p:txBody>
          <a:bodyPr>
            <a:normAutofit/>
          </a:bodyPr>
          <a:lstStyle/>
          <a:p>
            <a:r>
              <a:rPr lang="en-US" sz="2400" dirty="0"/>
              <a:t>Owner/Handler</a:t>
            </a:r>
          </a:p>
          <a:p>
            <a:r>
              <a:rPr lang="en-US" sz="2400" dirty="0"/>
              <a:t>Sean Hammell</a:t>
            </a:r>
          </a:p>
        </p:txBody>
      </p:sp>
      <p:pic>
        <p:nvPicPr>
          <p:cNvPr id="5" name="Picture 4">
            <a:extLst>
              <a:ext uri="{FF2B5EF4-FFF2-40B4-BE49-F238E27FC236}">
                <a16:creationId xmlns:a16="http://schemas.microsoft.com/office/drawing/2014/main" id="{B0874081-662A-43F0-BA20-C199F417BB8F}"/>
              </a:ext>
            </a:extLst>
          </p:cNvPr>
          <p:cNvPicPr>
            <a:picLocks noChangeAspect="1"/>
          </p:cNvPicPr>
          <p:nvPr/>
        </p:nvPicPr>
        <p:blipFill>
          <a:blip r:embed="rId2"/>
          <a:stretch>
            <a:fillRect/>
          </a:stretch>
        </p:blipFill>
        <p:spPr>
          <a:xfrm>
            <a:off x="5982986" y="2746150"/>
            <a:ext cx="6090967" cy="3555932"/>
          </a:xfrm>
          <a:prstGeom prst="rect">
            <a:avLst/>
          </a:prstGeom>
        </p:spPr>
      </p:pic>
    </p:spTree>
    <p:extLst>
      <p:ext uri="{BB962C8B-B14F-4D97-AF65-F5344CB8AC3E}">
        <p14:creationId xmlns:p14="http://schemas.microsoft.com/office/powerpoint/2010/main" val="1951890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163" y="757451"/>
            <a:ext cx="3865134" cy="3799353"/>
          </a:xfrm>
        </p:spPr>
        <p:txBody>
          <a:bodyPr>
            <a:normAutofit fontScale="90000"/>
          </a:bodyPr>
          <a:lstStyle/>
          <a:p>
            <a:r>
              <a:rPr lang="en-US" dirty="0"/>
              <a:t>REGION 6</a:t>
            </a:r>
            <a:br>
              <a:rPr lang="en-US" dirty="0"/>
            </a:br>
            <a:br>
              <a:rPr lang="en-US" dirty="0"/>
            </a:br>
            <a:r>
              <a:rPr lang="en-US" dirty="0"/>
              <a:t>Micky</a:t>
            </a:r>
            <a:br>
              <a:rPr lang="en-US" sz="3200" dirty="0"/>
            </a:br>
            <a:br>
              <a:rPr lang="en-US" sz="3200" dirty="0"/>
            </a:br>
            <a:r>
              <a:rPr lang="en-US" sz="3100" dirty="0">
                <a:solidFill>
                  <a:srgbClr val="FFFF00"/>
                </a:solidFill>
              </a:rPr>
              <a:t>Inducted into IHOF on June13, 2020</a:t>
            </a:r>
            <a:br>
              <a:rPr lang="en-US" dirty="0"/>
            </a:br>
            <a:br>
              <a:rPr lang="en-US" dirty="0"/>
            </a:br>
            <a:endParaRPr lang="en-US" sz="2000" dirty="0"/>
          </a:p>
        </p:txBody>
      </p:sp>
      <p:sp>
        <p:nvSpPr>
          <p:cNvPr id="4" name="Text Placeholder 3"/>
          <p:cNvSpPr>
            <a:spLocks noGrp="1"/>
          </p:cNvSpPr>
          <p:nvPr>
            <p:ph type="body" sz="half" idx="2"/>
          </p:nvPr>
        </p:nvSpPr>
        <p:spPr>
          <a:xfrm>
            <a:off x="857004" y="4980001"/>
            <a:ext cx="3859212" cy="1120548"/>
          </a:xfrm>
        </p:spPr>
        <p:txBody>
          <a:bodyPr>
            <a:normAutofit/>
          </a:bodyPr>
          <a:lstStyle/>
          <a:p>
            <a:r>
              <a:rPr lang="en-US" sz="2400" dirty="0"/>
              <a:t>Owner/Handler</a:t>
            </a:r>
          </a:p>
          <a:p>
            <a:r>
              <a:rPr lang="en-US" sz="2400" dirty="0"/>
              <a:t>Jean Wilson</a:t>
            </a:r>
          </a:p>
        </p:txBody>
      </p:sp>
      <p:pic>
        <p:nvPicPr>
          <p:cNvPr id="6" name="Picture 5" descr="A dog running in the grass&#10;&#10;Description automatically generated with medium confidence">
            <a:extLst>
              <a:ext uri="{FF2B5EF4-FFF2-40B4-BE49-F238E27FC236}">
                <a16:creationId xmlns:a16="http://schemas.microsoft.com/office/drawing/2014/main" id="{75E61400-6BCF-4351-8934-E48346313BAB}"/>
              </a:ext>
            </a:extLst>
          </p:cNvPr>
          <p:cNvPicPr>
            <a:picLocks noChangeAspect="1"/>
          </p:cNvPicPr>
          <p:nvPr/>
        </p:nvPicPr>
        <p:blipFill>
          <a:blip r:embed="rId2"/>
          <a:stretch>
            <a:fillRect/>
          </a:stretch>
        </p:blipFill>
        <p:spPr>
          <a:xfrm>
            <a:off x="6750121" y="248572"/>
            <a:ext cx="4149903" cy="6191024"/>
          </a:xfrm>
          <a:prstGeom prst="rect">
            <a:avLst/>
          </a:prstGeom>
        </p:spPr>
      </p:pic>
    </p:spTree>
    <p:extLst>
      <p:ext uri="{BB962C8B-B14F-4D97-AF65-F5344CB8AC3E}">
        <p14:creationId xmlns:p14="http://schemas.microsoft.com/office/powerpoint/2010/main" val="36484012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1355" y="791110"/>
            <a:ext cx="3865134" cy="3729519"/>
          </a:xfrm>
        </p:spPr>
        <p:txBody>
          <a:bodyPr>
            <a:normAutofit fontScale="90000"/>
          </a:bodyPr>
          <a:lstStyle/>
          <a:p>
            <a:r>
              <a:rPr lang="en-US" dirty="0"/>
              <a:t>REGION 11</a:t>
            </a:r>
            <a:br>
              <a:rPr lang="en-US" dirty="0"/>
            </a:br>
            <a:br>
              <a:rPr lang="en-US" dirty="0"/>
            </a:br>
            <a:r>
              <a:rPr lang="en-US" dirty="0" err="1"/>
              <a:t>Brosia</a:t>
            </a:r>
            <a:br>
              <a:rPr lang="en-US" dirty="0"/>
            </a:br>
            <a:br>
              <a:rPr lang="en-US" dirty="0"/>
            </a:br>
            <a:r>
              <a:rPr lang="en-US" sz="3100" dirty="0">
                <a:solidFill>
                  <a:schemeClr val="accent6">
                    <a:lumMod val="75000"/>
                  </a:schemeClr>
                </a:solidFill>
              </a:rPr>
              <a:t>Regional HOF June 12, 2021</a:t>
            </a:r>
            <a:br>
              <a:rPr lang="en-US" dirty="0"/>
            </a:br>
            <a:br>
              <a:rPr lang="en-US" dirty="0"/>
            </a:br>
            <a:br>
              <a:rPr lang="en-US" sz="2200" dirty="0"/>
            </a:br>
            <a:endParaRPr lang="en-US" sz="2200" dirty="0"/>
          </a:p>
        </p:txBody>
      </p:sp>
      <p:sp>
        <p:nvSpPr>
          <p:cNvPr id="4" name="Text Placeholder 3"/>
          <p:cNvSpPr>
            <a:spLocks noGrp="1"/>
          </p:cNvSpPr>
          <p:nvPr>
            <p:ph type="body" sz="half" idx="2"/>
          </p:nvPr>
        </p:nvSpPr>
        <p:spPr>
          <a:xfrm>
            <a:off x="861355" y="4998675"/>
            <a:ext cx="4312316" cy="1158358"/>
          </a:xfrm>
        </p:spPr>
        <p:txBody>
          <a:bodyPr>
            <a:normAutofit/>
          </a:bodyPr>
          <a:lstStyle/>
          <a:p>
            <a:r>
              <a:rPr lang="en-US" sz="2400" dirty="0"/>
              <a:t>Owner/Handler</a:t>
            </a:r>
          </a:p>
          <a:p>
            <a:r>
              <a:rPr lang="en-US" sz="2400" dirty="0"/>
              <a:t>Mary Wolf</a:t>
            </a:r>
          </a:p>
        </p:txBody>
      </p:sp>
      <p:pic>
        <p:nvPicPr>
          <p:cNvPr id="5" name="Picture 4">
            <a:extLst>
              <a:ext uri="{FF2B5EF4-FFF2-40B4-BE49-F238E27FC236}">
                <a16:creationId xmlns:a16="http://schemas.microsoft.com/office/drawing/2014/main" id="{4B3B3EC8-9369-43ED-87FF-B74A5FBA11E4}"/>
              </a:ext>
            </a:extLst>
          </p:cNvPr>
          <p:cNvPicPr>
            <a:picLocks noChangeAspect="1"/>
          </p:cNvPicPr>
          <p:nvPr/>
        </p:nvPicPr>
        <p:blipFill>
          <a:blip r:embed="rId2"/>
          <a:stretch>
            <a:fillRect/>
          </a:stretch>
        </p:blipFill>
        <p:spPr>
          <a:xfrm>
            <a:off x="7050854" y="1284270"/>
            <a:ext cx="3856661" cy="5142215"/>
          </a:xfrm>
          <a:prstGeom prst="rect">
            <a:avLst/>
          </a:prstGeom>
        </p:spPr>
      </p:pic>
    </p:spTree>
    <p:extLst>
      <p:ext uri="{BB962C8B-B14F-4D97-AF65-F5344CB8AC3E}">
        <p14:creationId xmlns:p14="http://schemas.microsoft.com/office/powerpoint/2010/main" val="16865109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1750</TotalTime>
  <Words>300</Words>
  <Application>Microsoft Office PowerPoint</Application>
  <PresentationFormat>Widescreen</PresentationFormat>
  <Paragraphs>29</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 Boardroom</vt:lpstr>
      <vt:lpstr>PowerPoint Presentation</vt:lpstr>
      <vt:lpstr>IWPA 2021 - 2022 Championships</vt:lpstr>
      <vt:lpstr>PowerPoint Presentation</vt:lpstr>
      <vt:lpstr>IWPA Regional Hall of Fame</vt:lpstr>
      <vt:lpstr>REGION 9  Daffodil  Inducted into IHOF on June 1, 2019 </vt:lpstr>
      <vt:lpstr>REGION 9  Royal’s Conqueror “Prince Mufasa”  Inducted into IHOF on June 1, 2019 </vt:lpstr>
      <vt:lpstr>REGION 3  Jynx  Inducted into IHOF on June13, 2020. </vt:lpstr>
      <vt:lpstr>REGION 6  Micky  Inducted into IHOF on June13, 2020  </vt:lpstr>
      <vt:lpstr>REGION 11  Brosia  Regional HOF June 12, 2021   </vt:lpstr>
      <vt:lpstr>REGION 6  Brody  Inducted into IHOF on June 12, 2021</vt:lpstr>
      <vt:lpstr>REGION 9  Princess Bekah  Inducted into IHOF on June 12, 2021 </vt:lpstr>
      <vt:lpstr>REGION 9  Caesar  Applicant for IHOF and will be voted on during the board meeting June 2022 </vt:lpstr>
      <vt:lpstr>The IWPA International and National Hall of Fame inductee applicants will be discussed during the upcoming Board Meeting in June and their Inductions will be announced in the August 2022 Pulling Power Newsletter.</vt:lpstr>
      <vt:lpstr>To date, since the beginning of the HOF program in the 2012-2013 season there are a total of 40 Regional HOF recipients, 5 National HOF Inductees  as well as 17 International HOF Inductees with 1 pending applicant.  For a total of 62 combined awarded HOF recipients and 1 pending HOF induction.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IWPA Regional Hall of Fame</dc:title>
  <dc:creator>Robbie Korgan-Reed</dc:creator>
  <cp:lastModifiedBy>Robbie Korgan-Reed</cp:lastModifiedBy>
  <cp:revision>48</cp:revision>
  <dcterms:created xsi:type="dcterms:W3CDTF">2013-04-28T21:16:40Z</dcterms:created>
  <dcterms:modified xsi:type="dcterms:W3CDTF">2022-04-30T22:36:35Z</dcterms:modified>
</cp:coreProperties>
</file>